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71" r:id="rId13"/>
    <p:sldId id="266" r:id="rId14"/>
    <p:sldId id="272" r:id="rId15"/>
    <p:sldId id="267" r:id="rId16"/>
    <p:sldId id="268" r:id="rId17"/>
    <p:sldId id="273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08EF9-D1C9-4D9F-8D1D-70F818067F6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CCAC6-7992-4DE5-AEDE-A3C387A18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2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Converting cropland to pasture creates more forage for livestock. Managers can then move cattle more frequently to allow land to rest.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CCAC6-7992-4DE5-AEDE-A3C387A18B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44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99E9-94FE-49F4-8B1E-BE1762CBBAB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9499996-3134-49B9-9A03-B2F3138B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4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99E9-94FE-49F4-8B1E-BE1762CBBAB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499996-3134-49B9-9A03-B2F3138B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05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99E9-94FE-49F4-8B1E-BE1762CBBAB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499996-3134-49B9-9A03-B2F3138BCA4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7065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99E9-94FE-49F4-8B1E-BE1762CBBAB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499996-3134-49B9-9A03-B2F3138B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81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99E9-94FE-49F4-8B1E-BE1762CBBAB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499996-3134-49B9-9A03-B2F3138BCA4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7271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99E9-94FE-49F4-8B1E-BE1762CBBAB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499996-3134-49B9-9A03-B2F3138B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65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99E9-94FE-49F4-8B1E-BE1762CBBAB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9996-3134-49B9-9A03-B2F3138B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71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99E9-94FE-49F4-8B1E-BE1762CBBAB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9996-3134-49B9-9A03-B2F3138B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58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99E9-94FE-49F4-8B1E-BE1762CBBAB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9996-3134-49B9-9A03-B2F3138B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6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99E9-94FE-49F4-8B1E-BE1762CBBAB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499996-3134-49B9-9A03-B2F3138B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9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99E9-94FE-49F4-8B1E-BE1762CBBAB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9499996-3134-49B9-9A03-B2F3138B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0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99E9-94FE-49F4-8B1E-BE1762CBBAB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9499996-3134-49B9-9A03-B2F3138B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3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99E9-94FE-49F4-8B1E-BE1762CBBAB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9996-3134-49B9-9A03-B2F3138B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1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99E9-94FE-49F4-8B1E-BE1762CBBAB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9996-3134-49B9-9A03-B2F3138B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8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99E9-94FE-49F4-8B1E-BE1762CBBAB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9996-3134-49B9-9A03-B2F3138B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95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99E9-94FE-49F4-8B1E-BE1762CBBAB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499996-3134-49B9-9A03-B2F3138B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5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499E9-94FE-49F4-8B1E-BE1762CBBAB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9499996-3134-49B9-9A03-B2F3138B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9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bwup04pCfI?start=604&amp;feature=oembe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F9B6-1004-458B-BB61-C4EBA8C19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4924" y="1490768"/>
            <a:ext cx="8915399" cy="2262781"/>
          </a:xfrm>
        </p:spPr>
        <p:txBody>
          <a:bodyPr/>
          <a:lstStyle/>
          <a:p>
            <a:r>
              <a:rPr lang="en-US" dirty="0"/>
              <a:t>Cropland Conversion to Pasture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CF728-D775-441A-9740-68F144126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4925" y="3955808"/>
            <a:ext cx="8915399" cy="1126283"/>
          </a:xfrm>
        </p:spPr>
        <p:txBody>
          <a:bodyPr/>
          <a:lstStyle/>
          <a:p>
            <a:r>
              <a:rPr lang="en-US" dirty="0"/>
              <a:t>Patrick McCarthy- Columbia County Conservation District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D58F76-28CE-4DB2-90B8-C3289926D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50" y="5829300"/>
            <a:ext cx="44386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31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8AEF-3884-4913-A3EB-1A8895515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291" y="624110"/>
            <a:ext cx="9069322" cy="1280890"/>
          </a:xfrm>
        </p:spPr>
        <p:txBody>
          <a:bodyPr/>
          <a:lstStyle/>
          <a:p>
            <a:r>
              <a:rPr lang="en-US" dirty="0"/>
              <a:t>How Do I Convert Cropland to Pasture?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C865E-381F-4315-BCC1-C28DDD612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787" y="1540189"/>
            <a:ext cx="8915400" cy="3777622"/>
          </a:xfrm>
        </p:spPr>
        <p:txBody>
          <a:bodyPr/>
          <a:lstStyle/>
          <a:p>
            <a:r>
              <a:rPr lang="en-US" dirty="0"/>
              <a:t>Determine how many additional acres are needed</a:t>
            </a:r>
          </a:p>
          <a:p>
            <a:pPr lvl="1"/>
            <a:r>
              <a:rPr lang="en-US" dirty="0"/>
              <a:t>How much feed is current pasture producing?</a:t>
            </a:r>
          </a:p>
          <a:p>
            <a:pPr lvl="1"/>
            <a:r>
              <a:rPr lang="en-US" dirty="0"/>
              <a:t>How long do I want the grazing season to be?</a:t>
            </a:r>
          </a:p>
          <a:p>
            <a:r>
              <a:rPr lang="en-US" dirty="0"/>
              <a:t> Determine which crop fields would be best used for pasture</a:t>
            </a:r>
          </a:p>
          <a:p>
            <a:pPr lvl="1"/>
            <a:r>
              <a:rPr lang="en-US" dirty="0"/>
              <a:t>Too steep for machinery</a:t>
            </a:r>
          </a:p>
          <a:p>
            <a:pPr lvl="1"/>
            <a:r>
              <a:rPr lang="en-US" dirty="0"/>
              <a:t>Low yielding</a:t>
            </a:r>
          </a:p>
          <a:p>
            <a:pPr lvl="1"/>
            <a:r>
              <a:rPr lang="en-US" dirty="0"/>
              <a:t>Allow for easy movement of livestock</a:t>
            </a:r>
          </a:p>
          <a:p>
            <a:r>
              <a:rPr lang="en-US" dirty="0"/>
              <a:t>What infrastructure is needed to support livestock</a:t>
            </a:r>
          </a:p>
          <a:p>
            <a:pPr lvl="1"/>
            <a:r>
              <a:rPr lang="en-US" dirty="0"/>
              <a:t>Stabilized stream crossing, watering facility, well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7C023A-D4FE-4FCF-BE38-95759DEFE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273" y="3526971"/>
            <a:ext cx="4367727" cy="333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58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3C008-FBB7-4387-BE97-5A57C5BCF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257" y="624110"/>
            <a:ext cx="8957355" cy="1280890"/>
          </a:xfrm>
        </p:spPr>
        <p:txBody>
          <a:bodyPr/>
          <a:lstStyle/>
          <a:p>
            <a:r>
              <a:rPr lang="en-US" dirty="0"/>
              <a:t>How Do I Convert Cropland to Pasture?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E57FA-A5D0-4E66-8D01-E6C599CB6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7257" y="1368490"/>
            <a:ext cx="8915400" cy="3777622"/>
          </a:xfrm>
        </p:spPr>
        <p:txBody>
          <a:bodyPr/>
          <a:lstStyle/>
          <a:p>
            <a:r>
              <a:rPr lang="en-US" dirty="0"/>
              <a:t>Determine what seed mix fits your goals</a:t>
            </a:r>
          </a:p>
          <a:p>
            <a:pPr lvl="1"/>
            <a:r>
              <a:rPr lang="en-US" dirty="0"/>
              <a:t>Cool season grass, warm season grass, legumes, forbs</a:t>
            </a:r>
          </a:p>
          <a:p>
            <a:r>
              <a:rPr lang="en-US" dirty="0"/>
              <a:t>Determine how and when mix will be established</a:t>
            </a:r>
          </a:p>
          <a:p>
            <a:pPr lvl="1"/>
            <a:r>
              <a:rPr lang="en-US" dirty="0"/>
              <a:t>Frost seeding</a:t>
            </a:r>
          </a:p>
          <a:p>
            <a:pPr lvl="1"/>
            <a:r>
              <a:rPr lang="en-US" dirty="0"/>
              <a:t>Drilling</a:t>
            </a:r>
          </a:p>
          <a:p>
            <a:pPr lvl="1"/>
            <a:r>
              <a:rPr lang="en-US" dirty="0"/>
              <a:t>Hay bombing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B650A7-8813-42C7-8E90-071EB66B4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043" y="3228392"/>
            <a:ext cx="7339957" cy="362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61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729129-AE64-4E5A-BDD8-4DDA6484B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206" y="958959"/>
            <a:ext cx="7556830" cy="551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15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13973-B70C-4078-A645-CDC83D4D1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Hay Bombing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8F3AA-986F-4D84-929C-793DF475D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Developed by Will Harris in Georgia</a:t>
            </a:r>
          </a:p>
          <a:p>
            <a:r>
              <a:rPr lang="en-US" dirty="0"/>
              <a:t>Uses large volumes of hay to feed livestock &amp; begin reseeding of pasture</a:t>
            </a:r>
          </a:p>
          <a:p>
            <a:pPr lvl="1"/>
            <a:r>
              <a:rPr lang="en-US" dirty="0"/>
              <a:t>Intentionally feed inefficient</a:t>
            </a:r>
          </a:p>
          <a:p>
            <a:r>
              <a:rPr lang="en-US" dirty="0"/>
              <a:t>Used in previously mono cropped, degraded fields</a:t>
            </a:r>
          </a:p>
          <a:p>
            <a:r>
              <a:rPr lang="en-US" dirty="0"/>
              <a:t>Livestock press seeds into the ground while walking and feeding</a:t>
            </a:r>
          </a:p>
          <a:p>
            <a:pPr lvl="1"/>
            <a:r>
              <a:rPr lang="en-US" dirty="0"/>
              <a:t>Manure and urine act as fertilizer to start regrowth</a:t>
            </a:r>
          </a:p>
          <a:p>
            <a:r>
              <a:rPr lang="en-US" dirty="0"/>
              <a:t>Hay bombing is complemented by later frost seedings</a:t>
            </a:r>
          </a:p>
          <a:p>
            <a:r>
              <a:rPr lang="en-US" dirty="0"/>
              <a:t>Same process can be used for existing pastures that have been overgrazed</a:t>
            </a:r>
          </a:p>
        </p:txBody>
      </p:sp>
    </p:spTree>
    <p:extLst>
      <p:ext uri="{BB962C8B-B14F-4D97-AF65-F5344CB8AC3E}">
        <p14:creationId xmlns:p14="http://schemas.microsoft.com/office/powerpoint/2010/main" val="3584869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974B8-C300-4DFD-972C-ADA03505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 Pasture Planting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73C7B-C7D8-434A-ABF0-5DFC53F85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4648" y="1558213"/>
            <a:ext cx="8915400" cy="4954554"/>
          </a:xfrm>
        </p:spPr>
        <p:txBody>
          <a:bodyPr/>
          <a:lstStyle/>
          <a:p>
            <a:r>
              <a:rPr lang="en-US" dirty="0"/>
              <a:t>Test soil fertility prior to planting</a:t>
            </a:r>
          </a:p>
          <a:p>
            <a:pPr lvl="1"/>
            <a:r>
              <a:rPr lang="en-US" dirty="0"/>
              <a:t>Adjust pH, add nutrients</a:t>
            </a:r>
          </a:p>
          <a:p>
            <a:r>
              <a:rPr lang="en-US" dirty="0"/>
              <a:t>Consider adding a nurse crop like oats at planting</a:t>
            </a:r>
          </a:p>
          <a:p>
            <a:pPr lvl="1"/>
            <a:r>
              <a:rPr lang="en-US" dirty="0"/>
              <a:t>1/3-1/2 typical seeding rate</a:t>
            </a:r>
          </a:p>
          <a:p>
            <a:pPr lvl="1"/>
            <a:r>
              <a:rPr lang="en-US" dirty="0"/>
              <a:t> Manage weeds while pasture mix is establishing</a:t>
            </a:r>
          </a:p>
          <a:p>
            <a:r>
              <a:rPr lang="en-US" dirty="0"/>
              <a:t>Make hay if stand is large in first year</a:t>
            </a:r>
          </a:p>
          <a:p>
            <a:pPr lvl="1"/>
            <a:r>
              <a:rPr lang="en-US" dirty="0"/>
              <a:t>Knocks back weeds</a:t>
            </a:r>
          </a:p>
          <a:p>
            <a:r>
              <a:rPr lang="en-US" dirty="0"/>
              <a:t>Avoid grazing too soon</a:t>
            </a:r>
          </a:p>
          <a:p>
            <a:pPr lvl="1"/>
            <a:r>
              <a:rPr lang="en-US" dirty="0"/>
              <a:t>Wait until plants are 8-12 inches tall</a:t>
            </a:r>
          </a:p>
          <a:p>
            <a:r>
              <a:rPr lang="en-US" dirty="0"/>
              <a:t>Avoid overgrazing</a:t>
            </a:r>
          </a:p>
          <a:p>
            <a:pPr lvl="1"/>
            <a:r>
              <a:rPr lang="en-US" dirty="0"/>
              <a:t>No shorter than 3-4 inches</a:t>
            </a:r>
          </a:p>
          <a:p>
            <a:pPr lvl="1"/>
            <a:r>
              <a:rPr lang="en-US" dirty="0"/>
              <a:t>Take half leave half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EBF69B-E33E-4766-A875-43B58FDD7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521" y="2771193"/>
            <a:ext cx="4350479" cy="408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02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887275-5D4F-4788-94F2-AFBE1277C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490" y="0"/>
            <a:ext cx="6055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11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FE358-5677-45F1-BF4F-635791AF5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Options for Cropland Conversion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C31BD-CFE8-49D5-9A12-CAA456CE8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NRCS EQIP</a:t>
            </a:r>
          </a:p>
          <a:p>
            <a:r>
              <a:rPr lang="en-US" dirty="0"/>
              <a:t>DEP Growing Greener Program</a:t>
            </a:r>
          </a:p>
          <a:p>
            <a:r>
              <a:rPr lang="en-US" dirty="0"/>
              <a:t>DEP Chesapeake Bay Countywide Action Plan (CAP)</a:t>
            </a:r>
          </a:p>
          <a:p>
            <a:r>
              <a:rPr lang="en-US" dirty="0"/>
              <a:t>REAP Tax Credit Program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74C3CB-6146-411F-AD53-966BF3F65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28" y="4022411"/>
            <a:ext cx="2933700" cy="1343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E169C9-5E37-4FD6-90A8-D014078C5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918" y="4692444"/>
            <a:ext cx="2730371" cy="17305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0E75D2-7E83-4E95-9CCA-57FDA7A84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4140" y="1301092"/>
            <a:ext cx="2811037" cy="18469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000A23-28F7-437D-B3D0-CC476A4F7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8155" y="4994211"/>
            <a:ext cx="32099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45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he Perfect Graze. How a pasture should look when done grazing.">
            <a:hlinkClick r:id="" action="ppaction://media"/>
            <a:extLst>
              <a:ext uri="{FF2B5EF4-FFF2-40B4-BE49-F238E27FC236}">
                <a16:creationId xmlns:a16="http://schemas.microsoft.com/office/drawing/2014/main" id="{C43A7CBD-57B4-4639-9FEE-41660C246AB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96080" y="1462045"/>
            <a:ext cx="7799840" cy="440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D4559-A389-4B83-889C-D678DB6B4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8EB7E-3135-4651-9EC6-FD9791373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40189"/>
            <a:ext cx="8915400" cy="3777622"/>
          </a:xfrm>
        </p:spPr>
        <p:txBody>
          <a:bodyPr/>
          <a:lstStyle/>
          <a:p>
            <a:r>
              <a:rPr lang="en-US" dirty="0"/>
              <a:t>Patrick McCarthy</a:t>
            </a:r>
          </a:p>
          <a:p>
            <a:pPr lvl="1"/>
            <a:r>
              <a:rPr lang="en-US" dirty="0"/>
              <a:t>(570) 594-4495</a:t>
            </a:r>
          </a:p>
          <a:p>
            <a:pPr lvl="1"/>
            <a:r>
              <a:rPr lang="en-US" dirty="0"/>
              <a:t>patrick.mccarthy@columbiaccd.org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B02F44-4D56-4A95-A60B-86EBB39C8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735" y="3429000"/>
            <a:ext cx="7686790" cy="307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96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B7754-3F31-42DE-B1C9-53718A9E4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A9BDD-1C3D-4C28-9159-AB653BEE3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6456" y="1423387"/>
            <a:ext cx="8915400" cy="3777622"/>
          </a:xfrm>
        </p:spPr>
        <p:txBody>
          <a:bodyPr/>
          <a:lstStyle/>
          <a:p>
            <a:r>
              <a:rPr lang="en-US" dirty="0"/>
              <a:t>Establishment of permanent forage on land that has traditionally been row cropped.</a:t>
            </a:r>
          </a:p>
          <a:p>
            <a:r>
              <a:rPr lang="en-US" dirty="0"/>
              <a:t>Includes development of permanent structures to support livestock feeding.</a:t>
            </a:r>
          </a:p>
          <a:p>
            <a:pPr lvl="1"/>
            <a:r>
              <a:rPr lang="en-US" dirty="0"/>
              <a:t>Perimeter fencing, wells, watering facilities, etc.</a:t>
            </a:r>
          </a:p>
          <a:p>
            <a:r>
              <a:rPr lang="en-US" dirty="0"/>
              <a:t>Most beneficial when done in conjunction with a rotational grazing plan.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39252B-18A6-4855-BB2F-3B2165BCA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912" y="4208015"/>
            <a:ext cx="4454944" cy="22556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D65A70-7D7C-45CA-B9D7-DA38EADD3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637" y="4208016"/>
            <a:ext cx="3050411" cy="225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32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9D678-EBEE-48A9-A7C5-729580CAD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Increase Pasture Acres?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6610C-58E3-43C7-84A8-6AE6F8D3F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Decrease input costs </a:t>
            </a:r>
          </a:p>
          <a:p>
            <a:r>
              <a:rPr lang="en-US" dirty="0"/>
              <a:t>Higher % of livestock feed comes from pastures</a:t>
            </a:r>
          </a:p>
          <a:p>
            <a:r>
              <a:rPr lang="en-US" dirty="0"/>
              <a:t>More stable production during poor growing conditions</a:t>
            </a:r>
          </a:p>
          <a:p>
            <a:r>
              <a:rPr lang="en-US" dirty="0"/>
              <a:t>Decrease weed pressure and soil erosion</a:t>
            </a:r>
          </a:p>
          <a:p>
            <a:r>
              <a:rPr lang="en-US" dirty="0"/>
              <a:t>Improved nesting habitat and forage for wildlife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41F8E-B348-4197-9CDE-675B5FA7C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57AAF-B8D5-4A59-8236-E15EF9216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Ton Grass Hay (produce, harvest, store, feed)</a:t>
            </a:r>
          </a:p>
          <a:p>
            <a:pPr lvl="1"/>
            <a:r>
              <a:rPr lang="en-US" dirty="0"/>
              <a:t>50 lbs. of Nitrogen @ $0.55/ lb.</a:t>
            </a:r>
          </a:p>
          <a:p>
            <a:pPr lvl="1"/>
            <a:r>
              <a:rPr lang="en-US" dirty="0"/>
              <a:t>1.24 gals. Diesel @ 2.60/ gal.</a:t>
            </a:r>
          </a:p>
          <a:p>
            <a:pPr lvl="2"/>
            <a:r>
              <a:rPr lang="en-US" dirty="0"/>
              <a:t>2015 figures from PA NRCS</a:t>
            </a:r>
          </a:p>
          <a:p>
            <a:r>
              <a:rPr lang="en-US" dirty="0"/>
              <a:t>Direct savings of $15.59/month/cow</a:t>
            </a:r>
          </a:p>
          <a:p>
            <a:pPr lvl="1"/>
            <a:r>
              <a:rPr lang="en-US" dirty="0"/>
              <a:t>Livestock act as the fertilizer and harvester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4DFEFD-930B-406B-B909-F5CCE27E7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0770" y="4474346"/>
            <a:ext cx="3964009" cy="200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10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D9717-A023-4D31-A682-69F22314C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AB8F7-896D-4C68-B625-C8E352D95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Indirect Savings</a:t>
            </a:r>
          </a:p>
          <a:p>
            <a:pPr lvl="1"/>
            <a:r>
              <a:rPr lang="en-US" dirty="0"/>
              <a:t>Average 15 minutes to move an animal group in a rotational system</a:t>
            </a:r>
          </a:p>
          <a:p>
            <a:pPr lvl="1"/>
            <a:r>
              <a:rPr lang="en-US" dirty="0"/>
              <a:t>Average 20- 60 minutes to feed each group in confinement setting</a:t>
            </a:r>
          </a:p>
          <a:p>
            <a:pPr lvl="1"/>
            <a:r>
              <a:rPr lang="en-US" dirty="0"/>
              <a:t>Takes up to 7 hours/ acre to raise a hay crop each season</a:t>
            </a:r>
          </a:p>
          <a:p>
            <a:pPr lvl="1"/>
            <a:r>
              <a:rPr lang="en-US" dirty="0"/>
              <a:t>Grazing removes the time and fuel associated with spreading manure</a:t>
            </a:r>
          </a:p>
        </p:txBody>
      </p:sp>
    </p:spTree>
    <p:extLst>
      <p:ext uri="{BB962C8B-B14F-4D97-AF65-F5344CB8AC3E}">
        <p14:creationId xmlns:p14="http://schemas.microsoft.com/office/powerpoint/2010/main" val="3254410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B290E-F6F3-4767-BF3D-B226F8A5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313391"/>
            <a:ext cx="8911687" cy="1280890"/>
          </a:xfrm>
        </p:spPr>
        <p:txBody>
          <a:bodyPr/>
          <a:lstStyle/>
          <a:p>
            <a:r>
              <a:rPr lang="en-US" dirty="0"/>
              <a:t>Consistent Forage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C05C2-E4B7-4524-A654-208A46ACE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953836"/>
            <a:ext cx="8915400" cy="3777622"/>
          </a:xfrm>
        </p:spPr>
        <p:txBody>
          <a:bodyPr/>
          <a:lstStyle/>
          <a:p>
            <a:r>
              <a:rPr lang="en-US" dirty="0"/>
              <a:t>Rotational grazing increases resiliency during adverse weather.</a:t>
            </a:r>
          </a:p>
          <a:p>
            <a:pPr lvl="1"/>
            <a:r>
              <a:rPr lang="en-US" dirty="0"/>
              <a:t>Allows plant roots to grow deeper and wider with extended rest</a:t>
            </a:r>
          </a:p>
          <a:p>
            <a:pPr lvl="2"/>
            <a:r>
              <a:rPr lang="en-US" dirty="0"/>
              <a:t>Deeper roots= better access to water</a:t>
            </a:r>
          </a:p>
          <a:p>
            <a:pPr lvl="1"/>
            <a:r>
              <a:rPr lang="en-US" dirty="0"/>
              <a:t>Greater root mass improves soil structure and quality</a:t>
            </a:r>
          </a:p>
          <a:p>
            <a:pPr lvl="2"/>
            <a:r>
              <a:rPr lang="en-US" dirty="0"/>
              <a:t>Improved soil= better water holding capacity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A6EF12-065E-4AEA-B913-87E650A3C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429" y="2842647"/>
            <a:ext cx="6376723" cy="377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85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1B52A5-E25C-49D7-B58F-A1C650863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424" y="1082352"/>
            <a:ext cx="7567621" cy="483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86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5F12A-7C45-410C-AAA5-F9B9A06B4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Pastures and Soil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62D99-AB35-4E0F-A6B1-9F15332A4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 Pillars of Soil Health</a:t>
            </a:r>
          </a:p>
          <a:p>
            <a:pPr lvl="1"/>
            <a:r>
              <a:rPr lang="en-US" dirty="0"/>
              <a:t>Soil Armor</a:t>
            </a:r>
          </a:p>
          <a:p>
            <a:pPr lvl="1"/>
            <a:r>
              <a:rPr lang="en-US" dirty="0"/>
              <a:t>Minimize Soil Disturbance</a:t>
            </a:r>
          </a:p>
          <a:p>
            <a:pPr lvl="1"/>
            <a:r>
              <a:rPr lang="en-US" dirty="0"/>
              <a:t>Plant Diversity</a:t>
            </a:r>
          </a:p>
          <a:p>
            <a:pPr lvl="1"/>
            <a:r>
              <a:rPr lang="en-US" dirty="0"/>
              <a:t>Continual Living Root</a:t>
            </a:r>
          </a:p>
          <a:p>
            <a:pPr lvl="1"/>
            <a:r>
              <a:rPr lang="en-US" dirty="0"/>
              <a:t>Livestock Integration</a:t>
            </a:r>
          </a:p>
          <a:p>
            <a:endParaRPr lang="en-US" dirty="0"/>
          </a:p>
          <a:p>
            <a:endParaRPr lang="en-US" sz="2800" b="1" dirty="0"/>
          </a:p>
          <a:p>
            <a:r>
              <a:rPr lang="en-US" sz="2800" b="1" dirty="0"/>
              <a:t>Grazing accomplishes all of these pillars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462933-56FA-4342-82FE-C599772F85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 rot="16200000">
            <a:off x="7085045" y="902641"/>
            <a:ext cx="3654490" cy="488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84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36031-C837-4A44-BA3E-670376A86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Pastures and Wildlife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07132-A7E1-427E-BF9B-F0C5CFEAD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52466"/>
            <a:ext cx="8915400" cy="3777622"/>
          </a:xfrm>
        </p:spPr>
        <p:txBody>
          <a:bodyPr/>
          <a:lstStyle/>
          <a:p>
            <a:r>
              <a:rPr lang="en-US" dirty="0"/>
              <a:t>Wildlife rely on ag land for nesting areas and protective cover for young offspring</a:t>
            </a:r>
          </a:p>
          <a:p>
            <a:pPr lvl="1"/>
            <a:r>
              <a:rPr lang="en-US" dirty="0"/>
              <a:t>Tall, thick pastures provide this without the risk of disturbance</a:t>
            </a:r>
          </a:p>
          <a:p>
            <a:pPr lvl="1"/>
            <a:r>
              <a:rPr lang="en-US" dirty="0"/>
              <a:t>Diverse pasture mixes</a:t>
            </a:r>
          </a:p>
          <a:p>
            <a:pPr lvl="1"/>
            <a:r>
              <a:rPr lang="en-US" dirty="0"/>
              <a:t>Pastures also provide winter cover when row crop feels are bare</a:t>
            </a:r>
          </a:p>
          <a:p>
            <a:pPr lvl="1"/>
            <a:r>
              <a:rPr lang="en-US" dirty="0"/>
              <a:t>Pastures support grassland bird species that have seen a drastic population decline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DCC91D-9A7A-4E04-B505-1AD3933BC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56" r="13823"/>
          <a:stretch/>
        </p:blipFill>
        <p:spPr>
          <a:xfrm>
            <a:off x="8276253" y="4143071"/>
            <a:ext cx="3915747" cy="271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9615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2918</TotalTime>
  <Words>641</Words>
  <Application>Microsoft Office PowerPoint</Application>
  <PresentationFormat>Widescreen</PresentationFormat>
  <Paragraphs>100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Wisp</vt:lpstr>
      <vt:lpstr>Cropland Conversion to Pasture</vt:lpstr>
      <vt:lpstr>What is it?</vt:lpstr>
      <vt:lpstr>Why Increase Pasture Acres?</vt:lpstr>
      <vt:lpstr>Input Costs</vt:lpstr>
      <vt:lpstr>Input Costs</vt:lpstr>
      <vt:lpstr>Consistent Forage Production</vt:lpstr>
      <vt:lpstr>PowerPoint Presentation</vt:lpstr>
      <vt:lpstr>Pastures and Soil Health</vt:lpstr>
      <vt:lpstr>Pastures and Wildlife</vt:lpstr>
      <vt:lpstr>How Do I Convert Cropland to Pasture?</vt:lpstr>
      <vt:lpstr>How Do I Convert Cropland to Pasture?</vt:lpstr>
      <vt:lpstr>PowerPoint Presentation</vt:lpstr>
      <vt:lpstr>Hay Bombing</vt:lpstr>
      <vt:lpstr>Successful Pasture Planting</vt:lpstr>
      <vt:lpstr>PowerPoint Presentation</vt:lpstr>
      <vt:lpstr>Funding Options for Cropland Conversion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Cropland Conversion to Pasture</dc:title>
  <dc:creator>Patrick McCarthy</dc:creator>
  <cp:lastModifiedBy>Abby Sieg</cp:lastModifiedBy>
  <cp:revision>10</cp:revision>
  <dcterms:created xsi:type="dcterms:W3CDTF">2022-03-14T12:59:54Z</dcterms:created>
  <dcterms:modified xsi:type="dcterms:W3CDTF">2022-03-16T16:11:38Z</dcterms:modified>
</cp:coreProperties>
</file>